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8" name="Shape 22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Bottom Left : Omega Institute (wasterwater treatment plant in NY)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Bottom right:  BD+C university</a:t>
            </a:r>
          </a:p>
        </p:txBody>
      </p:sp>
      <p:sp>
        <p:nvSpPr>
          <p:cNvPr id="234" name="Shape 234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4" name="Shape 24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Provides a framework to create healthy, highly efficient and cost- saving green buildings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LEED is about marketing and PR.  No intrinsic value but Being LEED certified may raise value of building,  low long term energy costs. </a:t>
            </a:r>
          </a:p>
        </p:txBody>
      </p:sp>
      <p:sp>
        <p:nvSpPr>
          <p:cNvPr id="152" name="Shape 152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1" name="Shape 16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Based off our own evaluations  (NOT LEED accredited)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Optimistic grading of 47 points.  Enough to be LEED certified. </a:t>
            </a:r>
          </a:p>
        </p:txBody>
      </p:sp>
      <p:sp>
        <p:nvSpPr>
          <p:cNvPr id="170" name="Shape 170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:   Matthew Kozlowski – LEED AP  Cornell University- Facilities Enginering </a:t>
            </a:r>
          </a:p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Coordinating LEED project submittal often hired to outside firms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Char char="-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Usually hired out to outside firms </a:t>
            </a: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Adds about ~1% construction cost to project  (DOES NOT SCALE WITH SIZE). Cornell university projects usually exceed $5M in value. 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A smaller/less expensive project can often be more complex to document than a larger higher dollar value project with less of an opportunity to absorb cost.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We would be better off investing into another PLANT!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Shape 177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" name="Shape 18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1" marL="457200" marR="0" rtl="0" algn="l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Affect indoor air quality, and corrodes pipes</a:t>
            </a:r>
          </a:p>
          <a:p>
            <a:pPr indent="0" lvl="1" marL="457200" marR="0" rtl="0" algn="l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Stock tanks on balcony currently , should be stored in separate room</a:t>
            </a:r>
          </a:p>
          <a:p>
            <a:pPr indent="0" lvl="1" marL="45720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Thermal comfort-  NO AC system currently planned.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Daylight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Windows, but current plan is to put blinds to block sunlight (bad for plant)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Have areas with sunlight  (office, and places not affecting plant)</a:t>
            </a:r>
          </a:p>
          <a:p>
            <a:pPr indent="0" lvl="1" marL="45720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Shape 205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title">
  <p:cSld name="Title Slid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Shape 2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hape 28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" name="Shape 29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" name="Shape 30"/>
            <p:cNvSpPr/>
            <p:nvPr/>
          </p:nvSpPr>
          <p:spPr>
            <a:xfrm>
              <a:off x="9181476" y="-8467"/>
              <a:ext cx="3007349" cy="6866467"/>
            </a:xfrm>
            <a:custGeom>
              <a:pathLst>
                <a:path extrusionOk="0" h="120000" w="120000">
                  <a:moveTo>
                    <a:pt x="81621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0" y="119999"/>
                  </a:lnTo>
                  <a:lnTo>
                    <a:pt x="81621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31" name="Shape 31"/>
            <p:cNvSpPr/>
            <p:nvPr/>
          </p:nvSpPr>
          <p:spPr>
            <a:xfrm>
              <a:off x="9603442" y="-8467"/>
              <a:ext cx="2588558" cy="6866467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56067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32" name="Shape 3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9334500" y="-8467"/>
              <a:ext cx="2854326" cy="6866467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103873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34" name="Shape 34"/>
            <p:cNvSpPr/>
            <p:nvPr/>
          </p:nvSpPr>
          <p:spPr>
            <a:xfrm>
              <a:off x="10898730" y="-8467"/>
              <a:ext cx="1290094" cy="6866467"/>
            </a:xfrm>
            <a:custGeom>
              <a:pathLst>
                <a:path extrusionOk="0" h="120000" w="120000">
                  <a:moveTo>
                    <a:pt x="94852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94852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35" name="Shape 35"/>
            <p:cNvSpPr/>
            <p:nvPr/>
          </p:nvSpPr>
          <p:spPr>
            <a:xfrm>
              <a:off x="10938999" y="-8467"/>
              <a:ext cx="1249825" cy="6866467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06515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6" name="Shape 3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Shape 38"/>
          <p:cNvSpPr txBox="1"/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r">
              <a:spcBef>
                <a:spcPts val="0"/>
              </a:spcBef>
              <a:buClr>
                <a:schemeClr val="accent1"/>
              </a:buClr>
              <a:buSzPts val="5400"/>
              <a:buFont typeface="Trebuchet MS"/>
              <a:buNone/>
              <a:defRPr b="0" i="0" sz="5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" type="subTitle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Caption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SzPts val="4400"/>
              <a:buFont typeface="Trebuchet MS"/>
              <a:buNone/>
              <a:defRPr b="0" i="0" sz="4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 with Captio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SzPts val="4400"/>
              <a:buFont typeface="Trebuchet MS"/>
              <a:buNone/>
              <a:defRPr b="0" i="0" sz="4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6763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6763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6764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6764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2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  <p:sp>
        <p:nvSpPr>
          <p:cNvPr id="107" name="Shape 107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en-US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en-US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Name Card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SzPts val="4400"/>
              <a:buFont typeface="Trebuchet MS"/>
              <a:buNone/>
              <a:defRPr b="0" i="0" sz="4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3" name="Shape 11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 Name Card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SzPts val="4400"/>
              <a:buFont typeface="Trebuchet MS"/>
              <a:buNone/>
              <a:defRPr b="0" i="0" sz="4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6763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6763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6764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6764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  <p:sp>
        <p:nvSpPr>
          <p:cNvPr id="122" name="Shape 122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en-US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en-US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ue or False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SzPts val="4400"/>
              <a:buFont typeface="Trebuchet MS"/>
              <a:buNone/>
              <a:defRPr b="0" i="0" sz="4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6763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6763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6764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6764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Title and Vertical 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 rot="5400000">
            <a:off x="3035282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0446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5748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67639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6763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6763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6763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6764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6764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Vertical Title and 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0446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5748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67639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6763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6763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6763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6764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6764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41" name="Shape 14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42" name="Shape 14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0446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5748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67639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6763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6763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6763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6764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6764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SzPts val="4000"/>
              <a:buFont typeface="Trebuchet MS"/>
              <a:buNone/>
              <a:defRPr b="0" i="0" sz="40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wo Conte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0446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5748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67639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6763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6763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6763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6764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6764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2" type="body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0446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5748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67639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6763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6763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6763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6764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6764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Comparison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2" type="body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0446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5748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67639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6763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6763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6763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6764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6764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3" type="body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4" type="body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0446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5748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67639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6763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6763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6763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6764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6764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Content with Ca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SzPts val="2000"/>
              <a:buFont typeface="Trebuchet MS"/>
              <a:buNone/>
              <a:defRPr b="0" i="0" sz="20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0446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5748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67639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6763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6763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6763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6764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6764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2" type="body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06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12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189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25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531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237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19944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650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Picture with Captio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SzPts val="2400"/>
              <a:buFont typeface="Trebuchet MS"/>
              <a:buNone/>
              <a:defRPr b="0" i="0" sz="2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9" name="Shape 89"/>
          <p:cNvSpPr/>
          <p:nvPr>
            <p:ph idx="2" type="pic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hape 11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" name="Shape 12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" name="Shape 13"/>
            <p:cNvSpPr/>
            <p:nvPr/>
          </p:nvSpPr>
          <p:spPr>
            <a:xfrm>
              <a:off x="9181476" y="-8467"/>
              <a:ext cx="3007349" cy="6866467"/>
            </a:xfrm>
            <a:custGeom>
              <a:pathLst>
                <a:path extrusionOk="0" h="120000" w="120000">
                  <a:moveTo>
                    <a:pt x="81621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0" y="119999"/>
                  </a:lnTo>
                  <a:lnTo>
                    <a:pt x="81621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14" name="Shape 14"/>
            <p:cNvSpPr/>
            <p:nvPr/>
          </p:nvSpPr>
          <p:spPr>
            <a:xfrm>
              <a:off x="9603442" y="-8467"/>
              <a:ext cx="2588558" cy="6866467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56067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5" name="Shape 15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9334500" y="-8467"/>
              <a:ext cx="2854326" cy="6866467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103873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17" name="Shape 17"/>
            <p:cNvSpPr/>
            <p:nvPr/>
          </p:nvSpPr>
          <p:spPr>
            <a:xfrm>
              <a:off x="10898730" y="-8467"/>
              <a:ext cx="1290094" cy="6866467"/>
            </a:xfrm>
            <a:custGeom>
              <a:pathLst>
                <a:path extrusionOk="0" h="120000" w="120000">
                  <a:moveTo>
                    <a:pt x="94852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94852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18" name="Shape 18"/>
            <p:cNvSpPr/>
            <p:nvPr/>
          </p:nvSpPr>
          <p:spPr>
            <a:xfrm>
              <a:off x="10938999" y="-8467"/>
              <a:ext cx="1249825" cy="6866467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06515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9" name="Shape 19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Shape 2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0446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5748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67639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6763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6763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6763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6764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6764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new.usgbc.org/leed" TargetMode="External"/><Relationship Id="rId4" Type="http://schemas.openxmlformats.org/officeDocument/2006/relationships/hyperlink" Target="https://living-future.org/lbc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7.jpg"/><Relationship Id="rId5" Type="http://schemas.openxmlformats.org/officeDocument/2006/relationships/image" Target="../media/image5.png"/><Relationship Id="rId6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ctrTitle"/>
          </p:nvPr>
        </p:nvSpPr>
        <p:spPr>
          <a:xfrm>
            <a:off x="1583267" y="2404534"/>
            <a:ext cx="7767000" cy="16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42900" lvl="0" marL="0" marR="0" rtl="0" algn="r">
              <a:spcBef>
                <a:spcPts val="0"/>
              </a:spcBef>
              <a:buClr>
                <a:schemeClr val="accent1"/>
              </a:buClr>
              <a:buSzPts val="5400"/>
              <a:buFont typeface="Trebuchet MS"/>
              <a:buNone/>
            </a:pPr>
            <a:br>
              <a:rPr b="0" i="0" lang="en-US" sz="5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0" i="0" lang="en-US" sz="5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AguaClara LEED Design </a:t>
            </a:r>
          </a:p>
        </p:txBody>
      </p:sp>
      <p:sp>
        <p:nvSpPr>
          <p:cNvPr id="148" name="Shape 148"/>
          <p:cNvSpPr txBox="1"/>
          <p:nvPr>
            <p:ph idx="1" type="subTitle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9144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Team RC</a:t>
            </a:r>
          </a:p>
          <a:p>
            <a:pPr indent="-9144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lang="en-US"/>
              <a:t>CongCong Wu</a:t>
            </a:r>
          </a:p>
          <a:p>
            <a:pPr indent="-9144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lang="en-US"/>
              <a:t>Roswell Lo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Shape 2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548641"/>
            <a:ext cx="10144958" cy="5977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Shape 2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9341" y="919379"/>
            <a:ext cx="3594210" cy="2517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7853" y="919379"/>
            <a:ext cx="3468869" cy="2518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23998" y="917964"/>
            <a:ext cx="3507150" cy="251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7853" y="3696715"/>
            <a:ext cx="5297393" cy="283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 txBox="1"/>
          <p:nvPr>
            <p:ph type="title"/>
          </p:nvPr>
        </p:nvSpPr>
        <p:spPr>
          <a:xfrm>
            <a:off x="0" y="0"/>
            <a:ext cx="4963133" cy="6607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0" marL="0" marR="0" rtl="0" algn="l">
              <a:spcBef>
                <a:spcPts val="0"/>
              </a:spcBef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Questions/ Comments? </a:t>
            </a:r>
          </a:p>
        </p:txBody>
      </p:sp>
      <p:pic>
        <p:nvPicPr>
          <p:cNvPr id="241" name="Shape 2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67704" y="3696715"/>
            <a:ext cx="6331434" cy="28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0" marL="0" marR="0" rtl="0" algn="l">
              <a:spcBef>
                <a:spcPts val="0"/>
              </a:spcBef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Citations</a:t>
            </a:r>
          </a:p>
        </p:txBody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https://new.usgbc.org/leed</a:t>
            </a: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t/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https://living-future.org/lbc/</a:t>
            </a: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t/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t/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183040" y="1044793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0" marL="0" marR="0" rtl="0" algn="l">
              <a:spcBef>
                <a:spcPts val="0"/>
              </a:spcBef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What is LEED?</a:t>
            </a:r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314974" y="2374722"/>
            <a:ext cx="5400026" cy="28945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Leadership in Energy and Environmental design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Most widely used green building rating system in the world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LEED certification is a globally recognized symbol of sustainability achievement * </a:t>
            </a:r>
          </a:p>
        </p:txBody>
      </p:sp>
      <p:pic>
        <p:nvPicPr>
          <p:cNvPr id="156" name="Shape 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6824" y="609600"/>
            <a:ext cx="1609412" cy="1606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0310" y="609600"/>
            <a:ext cx="6185252" cy="412865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 txBox="1"/>
          <p:nvPr/>
        </p:nvSpPr>
        <p:spPr>
          <a:xfrm>
            <a:off x="6068291" y="4946073"/>
            <a:ext cx="538615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Cornell’s Human Ecology Building achieved LEED platinum in 2011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0" marL="0" marR="0" rtl="0" algn="l">
              <a:spcBef>
                <a:spcPts val="0"/>
              </a:spcBef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How does LEED work</a:t>
            </a:r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152400" y="1843232"/>
            <a:ext cx="626745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 project must earn a minimum amount of points to achieve certification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Certified:  40-49 points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Silver: 50-59 points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Gold: 60-79 points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Platinum: 80+ points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Out of a total of 110 possible points</a:t>
            </a:r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9552" y="675481"/>
            <a:ext cx="24193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9850" y="1690686"/>
            <a:ext cx="5337201" cy="4503883"/>
          </a:xfrm>
          <a:prstGeom prst="rect">
            <a:avLst/>
          </a:prstGeom>
          <a:noFill/>
          <a:ln cap="flat" cmpd="sng" w="9525">
            <a:solidFill>
              <a:srgbClr val="171717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0" marL="0" marR="0" rtl="0" algn="l">
              <a:spcBef>
                <a:spcPts val="0"/>
              </a:spcBef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Our LEED Scorecard</a:t>
            </a:r>
          </a:p>
        </p:txBody>
      </p:sp>
      <p:pic>
        <p:nvPicPr>
          <p:cNvPr id="173" name="Shape 173"/>
          <p:cNvPicPr preferRelativeResize="0"/>
          <p:nvPr/>
        </p:nvPicPr>
        <p:blipFill rotWithShape="1">
          <a:blip r:embed="rId3">
            <a:alphaModFix/>
          </a:blip>
          <a:srcRect b="0" l="0" r="0" t="721"/>
          <a:stretch/>
        </p:blipFill>
        <p:spPr>
          <a:xfrm>
            <a:off x="677334" y="1371600"/>
            <a:ext cx="6955486" cy="515786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0" marL="0" marR="0" rtl="0" algn="l">
              <a:spcBef>
                <a:spcPts val="0"/>
              </a:spcBef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Is LEED a good fit for AguaClara?</a:t>
            </a:r>
          </a:p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77334" y="2160589"/>
            <a:ext cx="4675716" cy="3306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Registration and review fees typically total under $10,000 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Fees for architectural and engineering firms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Adds about ~1% construction cost to project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0975" y="1792875"/>
            <a:ext cx="6534148" cy="367447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/>
          <p:nvPr/>
        </p:nvSpPr>
        <p:spPr>
          <a:xfrm>
            <a:off x="6483400" y="5613175"/>
            <a:ext cx="3849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Zamorano Plant Currently Under Construction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0" marL="0" marR="0" rtl="0" algn="l">
              <a:spcBef>
                <a:spcPts val="0"/>
              </a:spcBef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Recommendations Based on LEED</a:t>
            </a:r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23802" y="1646239"/>
            <a:ext cx="4538748" cy="4830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Bicycle Facilities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b="0" i="0" lang="en-US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Include Bike rack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Indoor water Use Reduction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b="0" i="0" lang="en-US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Dual Flush toilet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b="0" i="0" lang="en-US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Energy efficient sinks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Renewable energy production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b="0" i="0" lang="en-US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Hydroelectric Power (MicroHydro)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Carbon Offsets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Materials and Resources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b="0" i="0" lang="en-US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Ensure use and proper management of efficient materials during construction</a:t>
            </a:r>
          </a:p>
        </p:txBody>
      </p:sp>
      <p:pic>
        <p:nvPicPr>
          <p:cNvPr descr="Image result for bike rack" id="189" name="Shape 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6082" y="1449659"/>
            <a:ext cx="28575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dual flush toilet" id="190" name="Shape 1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62040" y="1447475"/>
            <a:ext cx="2868321" cy="1907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62550" y="3624146"/>
            <a:ext cx="3229770" cy="2306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72151" y="3844521"/>
            <a:ext cx="3426151" cy="2086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0" marL="0" marR="0" rtl="0" algn="l">
              <a:spcBef>
                <a:spcPts val="0"/>
              </a:spcBef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Recommendations Based on LEED</a:t>
            </a:r>
          </a:p>
        </p:txBody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Indoor air quality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b="0" i="0" lang="en-US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Storage of Chlorine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Thermal Comfort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b="0" i="0" lang="en-US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Fan cooling System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Daylight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b="0" i="0" lang="en-US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Bad for water plant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b="0" i="0" lang="en-US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Good for people</a:t>
            </a:r>
          </a:p>
        </p:txBody>
      </p:sp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200" y="2069750"/>
            <a:ext cx="6504299" cy="3657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01" name="Shape 201"/>
          <p:cNvSpPr txBox="1"/>
          <p:nvPr/>
        </p:nvSpPr>
        <p:spPr>
          <a:xfrm>
            <a:off x="5496575" y="5727425"/>
            <a:ext cx="3849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/>
              <a:t>Zamorano Plant Currently Under Construction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220134" y="130098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0" marL="0" marR="0" rtl="0" algn="l">
              <a:spcBef>
                <a:spcPts val="0"/>
              </a:spcBef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AguaClara Economic Model based on LEED’s?</a:t>
            </a:r>
          </a:p>
        </p:txBody>
      </p:sp>
      <p:sp>
        <p:nvSpPr>
          <p:cNvPr id="208" name="Shape 208"/>
          <p:cNvSpPr/>
          <p:nvPr/>
        </p:nvSpPr>
        <p:spPr>
          <a:xfrm>
            <a:off x="1839951" y="1930400"/>
            <a:ext cx="1739590" cy="97015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rnd" cmpd="sng" w="19050">
            <a:solidFill>
              <a:srgbClr val="698D1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LEED certifies buildings, 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Charges $$</a:t>
            </a:r>
          </a:p>
        </p:txBody>
      </p:sp>
      <p:sp>
        <p:nvSpPr>
          <p:cNvPr id="209" name="Shape 209"/>
          <p:cNvSpPr/>
          <p:nvPr/>
        </p:nvSpPr>
        <p:spPr>
          <a:xfrm>
            <a:off x="4995748" y="1930400"/>
            <a:ext cx="2720897" cy="97015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rnd" cmpd="sng" w="19050">
            <a:solidFill>
              <a:srgbClr val="698D1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Building gets LEED certification, becomes more valuable</a:t>
            </a:r>
          </a:p>
        </p:txBody>
      </p:sp>
      <p:sp>
        <p:nvSpPr>
          <p:cNvPr id="210" name="Shape 210"/>
          <p:cNvSpPr/>
          <p:nvPr/>
        </p:nvSpPr>
        <p:spPr>
          <a:xfrm rot="10800000">
            <a:off x="3057658" y="1121008"/>
            <a:ext cx="2921620" cy="657922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rnd" cmpd="sng" w="19050">
            <a:solidFill>
              <a:srgbClr val="698D1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3142403" y="2963280"/>
            <a:ext cx="3056927" cy="809394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rnd" cmpd="sng" w="19050">
            <a:solidFill>
              <a:srgbClr val="698D1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3338386" y="3469733"/>
            <a:ext cx="2509025" cy="302941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rnd" cmpd="sng" w="19050">
            <a:solidFill>
              <a:srgbClr val="698D1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en-US" sz="1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LEED spends $ on marketing</a:t>
            </a:r>
          </a:p>
        </p:txBody>
      </p:sp>
      <p:sp>
        <p:nvSpPr>
          <p:cNvPr id="213" name="Shape 213"/>
          <p:cNvSpPr/>
          <p:nvPr/>
        </p:nvSpPr>
        <p:spPr>
          <a:xfrm>
            <a:off x="2007131" y="4957023"/>
            <a:ext cx="2033604" cy="869796"/>
          </a:xfrm>
          <a:prstGeom prst="roundRect">
            <a:avLst>
              <a:gd fmla="val 16667" name="adj"/>
            </a:avLst>
          </a:prstGeom>
          <a:solidFill>
            <a:srgbClr val="6D91A0"/>
          </a:solidFill>
          <a:ln cap="rnd" cmpd="sng" w="19050">
            <a:solidFill>
              <a:srgbClr val="0070C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AguaClara makes Hydraulic Plant Designs</a:t>
            </a:r>
          </a:p>
        </p:txBody>
      </p:sp>
      <p:sp>
        <p:nvSpPr>
          <p:cNvPr id="214" name="Shape 214"/>
          <p:cNvSpPr/>
          <p:nvPr/>
        </p:nvSpPr>
        <p:spPr>
          <a:xfrm>
            <a:off x="4995748" y="4957023"/>
            <a:ext cx="2876832" cy="869796"/>
          </a:xfrm>
          <a:prstGeom prst="roundRect">
            <a:avLst>
              <a:gd fmla="val 16667" name="adj"/>
            </a:avLst>
          </a:prstGeom>
          <a:solidFill>
            <a:srgbClr val="6D91A0"/>
          </a:solidFill>
          <a:ln cap="rnd" cmpd="sng" w="19050">
            <a:solidFill>
              <a:srgbClr val="0070C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Agua Para el Pueblo uses designs to build plants</a:t>
            </a:r>
          </a:p>
        </p:txBody>
      </p:sp>
      <p:sp>
        <p:nvSpPr>
          <p:cNvPr id="215" name="Shape 215"/>
          <p:cNvSpPr/>
          <p:nvPr/>
        </p:nvSpPr>
        <p:spPr>
          <a:xfrm>
            <a:off x="3583535" y="5917886"/>
            <a:ext cx="1913928" cy="512956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6D91A0"/>
          </a:solidFill>
          <a:ln cap="rnd" cmpd="sng" w="19050">
            <a:solidFill>
              <a:srgbClr val="0070C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6" name="Shape 216"/>
          <p:cNvSpPr/>
          <p:nvPr/>
        </p:nvSpPr>
        <p:spPr>
          <a:xfrm rot="10800000">
            <a:off x="3540971" y="4375611"/>
            <a:ext cx="1913928" cy="512956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6D91A0"/>
          </a:solidFill>
          <a:ln cap="rnd" cmpd="sng" w="19050">
            <a:solidFill>
              <a:srgbClr val="0070C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7" name="Shape 217"/>
          <p:cNvSpPr txBox="1"/>
          <p:nvPr/>
        </p:nvSpPr>
        <p:spPr>
          <a:xfrm>
            <a:off x="6434164" y="5917886"/>
            <a:ext cx="276550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Charge to make plants AguaClara</a:t>
            </a:r>
            <a:r>
              <a:rPr baseline="30000"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TM</a:t>
            </a: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certified??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0" y="0"/>
            <a:ext cx="3560129" cy="6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0" marL="0" marR="0" rtl="0" algn="l">
              <a:spcBef>
                <a:spcPts val="0"/>
              </a:spcBef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Other Options?</a:t>
            </a:r>
          </a:p>
        </p:txBody>
      </p:sp>
      <p:pic>
        <p:nvPicPr>
          <p:cNvPr id="224" name="Shape 2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35080"/>
            <a:ext cx="6794810" cy="5253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94810" y="1376774"/>
            <a:ext cx="5397190" cy="4537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